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1DC5DE-1212-4914-A652-DD9E23C57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6F23084-D553-45E1-9594-1CD33ED76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33898D-83AE-47D2-ACBF-1339F0039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F60D1D-D709-4B91-BE80-37B01080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F53B0C-37A8-483E-A022-FC11DD4E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573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7A9B10-1854-402E-839C-B7B875DD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EBC552-00DC-415E-BFAD-1121DBE6A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C5653F-8EF5-406D-BACA-4D9D049B1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565CD60-8333-4FE9-B593-2411F96C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A56E512-E70D-436D-B538-C6B75A1D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350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FF6918-4ADE-43B1-AB58-DCC564D5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9FF980E-9D2E-4985-86CB-9C55C75E0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CBDE9-DA35-472D-A2EB-09DCD0D2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1B8CA53-7296-4EFC-A0B1-E2C1F4584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ABEEF7-F1D2-4201-8CBC-45AC42915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175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9BCD62-D9D5-4CFC-A2BE-2AC078BF7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934F9E-F424-4910-9261-8A28D4561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EC37A9A-5EA4-4530-BAD8-6D72E0B87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9007DCE-4015-417F-95C5-C6A762BDB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7A7E939-233F-4475-A50A-609DB6D6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F6773DE-2B83-4682-81E0-934AFF70C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08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5483E8-980F-414D-84A6-E74A2BE6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0DB054C-72B4-4FA2-9A0B-9811C0992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885DCD-DBC7-426F-88C3-BBBAAC1D4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C79AEA8-8F45-4682-9064-EA127745A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3F32169-77BA-4BD4-93CA-B53C262CE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CDF2B29-D74F-43BD-9F64-598A2BA2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E3E90CD-CF15-4ED6-91AB-E0A7B25A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98EA16F-7F98-49DF-950B-D7A85143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57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4F8D43-B393-4655-8F89-A4272539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238476D-31AF-493D-938F-294FA15E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084EE01-667A-4E11-9BC2-117C41BE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287CDD6-6198-4191-B41E-D0DD89CE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14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B483D4D-9BEC-47EF-834B-28EDCAD7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41DAD19-72FB-46F7-93F0-25D2264C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2BA5424-9BCA-4EF1-8D9E-B7776E8B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37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B25D01-D06D-4B8D-A9C6-292A1B68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082737-6338-49E1-ABFC-70C6883E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33F53E0-42B4-4719-9E1A-135A06808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44FF9DC-E95C-4B04-8EF1-51F900FF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E5AAD97-83D7-41A5-8986-B2DE2378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D33DA1C-600A-4690-8402-7A8B30F1E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29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105872-374C-471C-8492-CE9984F58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629E6CE-95DD-416F-BBFB-69407C04F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422AD7A-B44B-4CAD-978C-8B17F6024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AADD23C-E0DC-45AC-B296-FE3226C61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157932-E998-4837-84DD-691D26B0E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384BD0D-1609-4737-AD99-EE999AE8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1969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4801CF-BE36-4D15-89DA-9631EBB4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B6E5F92-C9F4-4A03-8D7D-A0F9A4779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71DF626-502C-48E7-9472-681BA322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35810F-86D4-4F7F-B89D-BD887BB95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202DF65-C8CB-43C4-B4EB-449943B0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887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37AAAD3-A55B-4077-9D01-76FF9712F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26008F1-583C-4B6D-952E-04CB278DE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D9F979-CA0F-41CD-B3C0-F59614901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EF29C5D-3DD5-4360-B327-81368E445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51B86E-9146-4356-B805-6A962A9B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65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DF55AB-AC08-4332-90D3-B56D2BB78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3285029-F6B9-401E-ADA8-2C1E48949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9CBD16-07D7-43D7-B715-CF322DDF8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D02C5-5776-462B-95D9-FF0F24E7D6C8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B2E472-0B89-486F-8463-EB1766295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A142F0-EB7A-47C1-9B03-82C2DAA7B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897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A69D68-920D-4E26-B35F-6BAF87C61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9600" dirty="0"/>
              <a:t>BULLYING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EAAE65-E7EE-477A-8BCA-A9F9E2E16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6000" dirty="0"/>
              <a:t>PRZEMOC RÓWIEŚNICZA</a:t>
            </a:r>
          </a:p>
        </p:txBody>
      </p:sp>
    </p:spTree>
    <p:extLst>
      <p:ext uri="{BB962C8B-B14F-4D97-AF65-F5344CB8AC3E}">
        <p14:creationId xmlns:p14="http://schemas.microsoft.com/office/powerpoint/2010/main" val="349061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3DBCA-3C63-4F9E-BBCC-D6E7AFD8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BULLYING- RODZAJE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D384C6-91E8-43BB-8E1F-3DC52C39F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Bullying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można rozróżniać ze względu na charakter działań podejmowanych przez sprawcę lub sprawców:</a:t>
            </a:r>
            <a:endParaRPr lang="pl-PL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b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Bullying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fizyczny 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polegający na biciu lub niszczeniu własności.</a:t>
            </a:r>
            <a:endParaRPr lang="pl-PL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b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Bullying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słowny 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(werbalny) polegający na przezywaniu, obrażaniu, a także bardziej subtelny, jak np. ironia, złośliwość.</a:t>
            </a:r>
            <a:endParaRPr lang="pl-PL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b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Bullying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elektroniczny 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(cyberprzemoc), kiedy agresja jest stosowana za pomocą narzędzi internetowych.</a:t>
            </a:r>
            <a:endParaRPr lang="pl-PL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b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Bullying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relacyjny 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polegający na wykluczeniu kogoś z grupy, niezapraszaniu go do wspólnych aktywności.</a:t>
            </a:r>
            <a:endParaRPr lang="pl-PL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169074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3CFE57-5F44-43F6-8004-00261245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 - CECHY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9AD032-3E4C-45E4-A4A0-713B7665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pl-PL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powtarzalność  </a:t>
            </a:r>
            <a:r>
              <a:rPr lang="pl-PL" sz="29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przejawia się tym, że osoby dokonujące agresji wielokrotnie atakują tę samą osobę. Nie jest zatem dręczeniem sytuacja incydentalna, gdy na przykład uczniowie jednorazowo weszli w spór (nawet jeśli sytuacja ta zawiera elementy agresji). Jednakże nawet niewielkie, ale często powtarzane, akty agresji wywołują negatywny skutek (następuje ich kumulacja).</a:t>
            </a:r>
            <a:endParaRPr kumimoji="0" lang="pl-PL" sz="29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pl-PL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nierównowaga sił </a:t>
            </a:r>
            <a:r>
              <a:rPr lang="pl-PL" sz="36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pl-PL" sz="29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szkodliwość przemocy rośnie wraz z dysproporcją siły pomiędzy sprawcą (sprawcami) a osobą doświadczającą przemocy. Przewaga agresorów może wynikać z siły fizycznej, ale częściej z ich przewagi liczebnej lub innego rodzaju przewagi (np. lepszych zdolności komunikacyjnych).</a:t>
            </a:r>
            <a:endParaRPr kumimoji="0" lang="pl-PL" sz="29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pl-PL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Intencjonalność </a:t>
            </a:r>
            <a:r>
              <a:rPr lang="pl-PL" sz="29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przejawia się tym, że stosujący przemoc młodzi ludzie chcą celowo skrzywdzić inną osobę. I często odczuwają przy tym satysfakcję. Zwykle na początku procesu intencjonalność nie występuje. Agresorzy wskazują raczej inne – niż chęć skrzywdzenia – powody, np. wzbudzenie zainteresowania rówieśników.</a:t>
            </a:r>
            <a:endParaRPr lang="pl-PL" sz="2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kumimoji="0" lang="pl-PL" sz="3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4463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362E91-7237-4DEE-A5DE-67421505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18" y="365125"/>
            <a:ext cx="10515600" cy="1325563"/>
          </a:xfrm>
        </p:spPr>
        <p:txBody>
          <a:bodyPr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tabLst/>
              <a:defRPr/>
            </a:pPr>
            <a: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robimy w szkole, gdy zauważymy, dowiemy się, że uczniowie stosują wobec siebie przemoc?</a:t>
            </a:r>
            <a:b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2C5763-0A85-494C-8D37-C7D886CD4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sytuacji incydentalnej, o małym natężeniu - komunikujemy, że dane zachowanie, słowa lub gesty są obraźliwe, upokarzające </a:t>
            </a:r>
            <a:r>
              <a:rPr lang="pl-PL" sz="4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nieakceptowalne</a:t>
            </a:r>
            <a:r>
              <a:rPr lang="pl-PL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Takie słowa, wypowiedziane stanowczym, pewnym głosem, nie jak prośba, a bardziej jak ostrzeżenie mają za zadanie wyhamować agresję. </a:t>
            </a: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5889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02C386-22B5-4BD3-8582-9500E767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robimy w szkole, gdy zauważymy, dowiemy się, że uczniowie stosują wobec siebie przemoc?</a:t>
            </a:r>
            <a:b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E1C285-815F-40DF-955F-89E388ABF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sytuacji incydentalnej, o większym natężeniu: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33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33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pl-PL" sz="33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rzeprowadzamy</a:t>
            </a:r>
            <a:r>
              <a:rPr kumimoji="0" lang="pl-PL" sz="33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rozmowę wyjaśniającą </a:t>
            </a:r>
            <a:r>
              <a:rPr kumimoji="0" lang="pl-PL" sz="2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(ofiara/sprawca), </a:t>
            </a:r>
            <a:r>
              <a:rPr kumimoji="0" lang="pl-PL" sz="33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dyscyplinującą </a:t>
            </a:r>
            <a:r>
              <a:rPr kumimoji="0" lang="pl-PL" sz="2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(sprawca)</a:t>
            </a:r>
            <a:r>
              <a:rPr kumimoji="0" lang="pl-PL" sz="3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pl-PL" sz="2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Takie działanie podejmuje wychowawca/pedagog.</a:t>
            </a:r>
            <a:endParaRPr kumimoji="0" lang="pl-PL" sz="30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3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</a:t>
            </a:r>
            <a:r>
              <a:rPr lang="pl-PL" sz="3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tosujemy konsekwencje, kary przewidziane w Statucie szkoły </a:t>
            </a:r>
            <a:r>
              <a:rPr lang="pl-PL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uwaga, wezwanie rodziców, nagana wychowawcy/dyrektora, </a:t>
            </a:r>
            <a:r>
              <a:rPr kumimoji="0" lang="pl-PL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przeniesienie do innej klasy, usunięcie ze szkoły</a:t>
            </a: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Dręczenie (nękanie) ucznia  zgłaszamy, tak jak każdy inny czyn karalny, organom ścigania - policja, prokuratura, sąd rodzinny i nieletnich.</a:t>
            </a:r>
            <a:endParaRPr lang="pl-PL" sz="33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9192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6C9527-08FD-48D3-9268-07B6CEAD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 - SKUTKI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FFC29E-0EC1-4261-8EA3-D2FDF715D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d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epresja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lęk społeczny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obniżone poczucie własnej wartości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zaburzenia psychosomatyczne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trudności poznawcze</a:t>
            </a:r>
            <a:endParaRPr lang="pl-PL" sz="4400" b="1" kern="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m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yśli, próby samobójcze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93962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4EA2CC-4ADA-4F1A-B809-EBA1A4299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tabLst/>
              <a:defRPr/>
            </a:pPr>
            <a:r>
              <a:rPr lang="pl-PL" sz="48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może/powinien zrobić rodzic?</a:t>
            </a:r>
            <a:br>
              <a:rPr kumimoji="0" lang="pl-PL" sz="4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4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F87CCA-C44D-4DB6-BAB9-8DD08476E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Ustal z dzieckiem fakty dot. stosowania wobec niego przemocy. 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Poinformuj wychowawcę/pedagoga szkolnego/dyrekcję.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Współpracuj ze szkołą, ujawnij fakty (nie możemy opierać się na domysłach).</a:t>
            </a:r>
            <a:endParaRPr lang="pl-PL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Buduj szacunek dziecka dla siebie, jego dobre mniemanie o sobie.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Umacniaj w dziecku postawę, że ma prawo bronić swojej godności.</a:t>
            </a: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966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77CB1C-FD62-4BEE-9FEA-E5909E7D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9AA7A0-E876-4A28-A31F-BCD29974D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6000" b="1" dirty="0"/>
              <a:t>BRAK REAKCJI OFIARY </a:t>
            </a:r>
          </a:p>
          <a:p>
            <a:pPr marL="0" indent="0" algn="ctr">
              <a:buNone/>
            </a:pPr>
            <a:r>
              <a:rPr lang="pl-PL" sz="6000" b="1" dirty="0"/>
              <a:t>I OTOCZENIA ZACHĘCA SPRAWCĘ DO DZIAŁANIA</a:t>
            </a:r>
          </a:p>
          <a:p>
            <a:pPr marL="0" indent="0" algn="ctr">
              <a:buNone/>
            </a:pPr>
            <a:r>
              <a:rPr lang="pl-PL" sz="4000" dirty="0"/>
              <a:t>ZDECYDOWANA POSTAWA DOROSŁYCH JEST SYGNAŁEM, ŻE TAKIE ZACHOWANIA NIE BĘDĄ TOLEROWANE.</a:t>
            </a:r>
          </a:p>
        </p:txBody>
      </p:sp>
    </p:spTree>
    <p:extLst>
      <p:ext uri="{BB962C8B-B14F-4D97-AF65-F5344CB8AC3E}">
        <p14:creationId xmlns:p14="http://schemas.microsoft.com/office/powerpoint/2010/main" val="356514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E722C-D7E2-4663-8782-1F8EAAD9F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8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E5C047-6BB0-4A8A-B153-4F7282533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6000" dirty="0"/>
              <a:t>Gdy Twoje dziecko doświadcza przemocy rówieśniczej</a:t>
            </a:r>
            <a:r>
              <a:rPr lang="pl-PL" sz="6000"/>
              <a:t>, </a:t>
            </a:r>
          </a:p>
          <a:p>
            <a:pPr marL="0" indent="0" algn="ctr">
              <a:buNone/>
            </a:pPr>
            <a:r>
              <a:rPr lang="pl-PL" sz="6000"/>
              <a:t>masz </a:t>
            </a:r>
            <a:r>
              <a:rPr lang="pl-PL" sz="6000" dirty="0"/>
              <a:t>prawo zgłosić problem bezpośrednio na Policję.</a:t>
            </a:r>
          </a:p>
        </p:txBody>
      </p:sp>
    </p:spTree>
    <p:extLst>
      <p:ext uri="{BB962C8B-B14F-4D97-AF65-F5344CB8AC3E}">
        <p14:creationId xmlns:p14="http://schemas.microsoft.com/office/powerpoint/2010/main" val="32033292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523</Words>
  <Application>Microsoft Office PowerPoint</Application>
  <PresentationFormat>Panoramiczny</PresentationFormat>
  <Paragraphs>40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Motyw pakietu Office</vt:lpstr>
      <vt:lpstr>BULLYING</vt:lpstr>
      <vt:lpstr>BULLYING- RODZAJE</vt:lpstr>
      <vt:lpstr>BULLYING - CECHY</vt:lpstr>
      <vt:lpstr>Co robimy w szkole, gdy zauważymy, dowiemy się, że uczniowie stosują wobec siebie przemoc? </vt:lpstr>
      <vt:lpstr>Co robimy w szkole, gdy zauważymy, dowiemy się, że uczniowie stosują wobec siebie przemoc? </vt:lpstr>
      <vt:lpstr>BULLYING - SKUTKI</vt:lpstr>
      <vt:lpstr>Co może/powinien zrobić rodzic? </vt:lpstr>
      <vt:lpstr>BULLYING</vt:lpstr>
      <vt:lpstr>BULLYING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</dc:title>
  <dc:creator>Pedagog</dc:creator>
  <cp:lastModifiedBy>Pedagog</cp:lastModifiedBy>
  <cp:revision>31</cp:revision>
  <dcterms:created xsi:type="dcterms:W3CDTF">2024-11-27T11:35:38Z</dcterms:created>
  <dcterms:modified xsi:type="dcterms:W3CDTF">2024-12-04T14:24:07Z</dcterms:modified>
</cp:coreProperties>
</file>